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</p:sldMasterIdLst>
  <p:sldIdLst>
    <p:sldId id="256" r:id="rId2"/>
    <p:sldId id="272" r:id="rId3"/>
    <p:sldId id="290" r:id="rId4"/>
    <p:sldId id="289" r:id="rId5"/>
    <p:sldId id="285" r:id="rId6"/>
    <p:sldId id="286" r:id="rId7"/>
    <p:sldId id="287" r:id="rId8"/>
    <p:sldId id="288" r:id="rId9"/>
    <p:sldId id="271" r:id="rId10"/>
    <p:sldId id="293" r:id="rId11"/>
    <p:sldId id="294" r:id="rId12"/>
    <p:sldId id="296" r:id="rId13"/>
    <p:sldId id="297" r:id="rId14"/>
    <p:sldId id="298" r:id="rId15"/>
    <p:sldId id="299" r:id="rId16"/>
    <p:sldId id="300" r:id="rId17"/>
    <p:sldId id="301" r:id="rId18"/>
    <p:sldId id="273" r:id="rId19"/>
    <p:sldId id="302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93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6312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8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690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7828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947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409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093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236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7178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156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49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108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52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234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351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844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961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ZordonBJGK/zordon" TargetMode="External"/><Relationship Id="rId2" Type="http://schemas.openxmlformats.org/officeDocument/2006/relationships/hyperlink" Target="https://zordonsite.wordpres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ejbI7XtWZzQ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OfficialZordon/insights/" TargetMode="External"/><Relationship Id="rId2" Type="http://schemas.openxmlformats.org/officeDocument/2006/relationships/hyperlink" Target="https://wordpress.com/stats/insights/zordonsite.wordpress.com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1545564" y="844643"/>
            <a:ext cx="8636760" cy="2541240"/>
          </a:xfrm>
          <a:prstGeom prst="rect">
            <a:avLst/>
          </a:prstGeom>
          <a:noFill/>
          <a:ln>
            <a:noFill/>
          </a:ln>
        </p:spPr>
        <p:txBody>
          <a:bodyPr bIns="0" anchor="b"/>
          <a:lstStyle/>
          <a:p>
            <a:pPr>
              <a:lnSpc>
                <a:spcPct val="100000"/>
              </a:lnSpc>
            </a:pPr>
            <a:r>
              <a:rPr lang="en-US" sz="66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Zordon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267244" y="4392083"/>
            <a:ext cx="4293720" cy="58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Automating homes one by one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2"/>
          <p:cNvPicPr/>
          <p:nvPr/>
        </p:nvPicPr>
        <p:blipFill>
          <a:blip r:embed="rId2"/>
          <a:stretch/>
        </p:blipFill>
        <p:spPr>
          <a:xfrm>
            <a:off x="5531124" y="782003"/>
            <a:ext cx="3609720" cy="3609720"/>
          </a:xfrm>
          <a:prstGeom prst="rect">
            <a:avLst/>
          </a:prstGeom>
          <a:ln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1697844" y="3725723"/>
            <a:ext cx="3369960" cy="180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20000"/>
              </a:lnSpc>
            </a:pP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boYD</a:t>
            </a: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Franken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Kenny Guldentops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Gillian </a:t>
            </a: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lambrechts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Jeroen</a:t>
            </a: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</a:t>
            </a: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rietveld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/>
              <a:t>Probleem			  				Concurrentie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/>
              <a:t>Efficiëntie </a:t>
            </a:r>
          </a:p>
          <a:p>
            <a:r>
              <a:rPr lang="nl-BE" dirty="0"/>
              <a:t>Kosten</a:t>
            </a:r>
          </a:p>
          <a:p>
            <a:r>
              <a:rPr lang="nl-BE" dirty="0"/>
              <a:t>Plug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play</a:t>
            </a:r>
            <a:endParaRPr lang="nl-BE" dirty="0"/>
          </a:p>
          <a:p>
            <a:r>
              <a:rPr lang="nl-BE" dirty="0"/>
              <a:t>Opkomende markt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Amazon Echo</a:t>
            </a:r>
          </a:p>
          <a:p>
            <a:r>
              <a:rPr lang="nl-BE" dirty="0"/>
              <a:t>Google Assistant </a:t>
            </a:r>
          </a:p>
          <a:p>
            <a:r>
              <a:rPr lang="nl-BE" dirty="0"/>
              <a:t>Apple Home</a:t>
            </a:r>
          </a:p>
        </p:txBody>
      </p:sp>
      <p:pic>
        <p:nvPicPr>
          <p:cNvPr id="5" name="Afbeelding 4"/>
          <p:cNvPicPr/>
          <p:nvPr/>
        </p:nvPicPr>
        <p:blipFill>
          <a:blip r:embed="rId2"/>
          <a:stretch/>
        </p:blipFill>
        <p:spPr>
          <a:xfrm>
            <a:off x="3967089" y="4004468"/>
            <a:ext cx="2381040" cy="1790280"/>
          </a:xfrm>
          <a:prstGeom prst="rect">
            <a:avLst/>
          </a:prstGeom>
          <a:ln>
            <a:noFill/>
          </a:ln>
        </p:spPr>
      </p:pic>
      <p:sp>
        <p:nvSpPr>
          <p:cNvPr id="6" name="Line 4"/>
          <p:cNvSpPr/>
          <p:nvPr/>
        </p:nvSpPr>
        <p:spPr>
          <a:xfrm flipH="1">
            <a:off x="5176911" y="-1"/>
            <a:ext cx="14068" cy="699164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825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/>
              <a:t>Probleem			  					Oplossing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/>
              <a:t>Efficiëntie </a:t>
            </a:r>
          </a:p>
          <a:p>
            <a:r>
              <a:rPr lang="nl-BE" dirty="0"/>
              <a:t>Kosten</a:t>
            </a:r>
          </a:p>
          <a:p>
            <a:r>
              <a:rPr lang="nl-BE" dirty="0"/>
              <a:t>Plug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play</a:t>
            </a:r>
            <a:endParaRPr lang="nl-BE" dirty="0"/>
          </a:p>
          <a:p>
            <a:r>
              <a:rPr lang="nl-BE" dirty="0"/>
              <a:t>Opkomende markt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843818" y="2560320"/>
            <a:ext cx="4718304" cy="3310128"/>
          </a:xfrm>
        </p:spPr>
        <p:txBody>
          <a:bodyPr/>
          <a:lstStyle/>
          <a:p>
            <a:r>
              <a:rPr lang="nl-BE" dirty="0"/>
              <a:t>Spraakherkenning</a:t>
            </a:r>
          </a:p>
          <a:p>
            <a:r>
              <a:rPr lang="nl-BE" dirty="0"/>
              <a:t>Open ontwerp</a:t>
            </a:r>
          </a:p>
          <a:p>
            <a:r>
              <a:rPr lang="nl-BE" dirty="0"/>
              <a:t>Goedkoop</a:t>
            </a:r>
          </a:p>
          <a:p>
            <a:r>
              <a:rPr lang="nl-BE" dirty="0"/>
              <a:t>Volledige huisautomatisatie</a:t>
            </a:r>
          </a:p>
          <a:p>
            <a:endParaRPr lang="nl-BE" dirty="0"/>
          </a:p>
        </p:txBody>
      </p:sp>
      <p:pic>
        <p:nvPicPr>
          <p:cNvPr id="7" name="Afbeelding 6"/>
          <p:cNvPicPr/>
          <p:nvPr/>
        </p:nvPicPr>
        <p:blipFill>
          <a:blip r:embed="rId2"/>
          <a:stretch/>
        </p:blipFill>
        <p:spPr>
          <a:xfrm>
            <a:off x="4217336" y="2560320"/>
            <a:ext cx="2534295" cy="23493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00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Zordon</a:t>
            </a:r>
            <a:r>
              <a:rPr lang="nl-BE" dirty="0"/>
              <a:t> weet wat en wanneer?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Wat 		– lokaal </a:t>
            </a:r>
          </a:p>
          <a:p>
            <a:r>
              <a:rPr lang="nl-BE" dirty="0"/>
              <a:t>Wanneer 	– lokaal</a:t>
            </a:r>
          </a:p>
          <a:p>
            <a:r>
              <a:rPr lang="nl-BE" dirty="0"/>
              <a:t>Waar 		– lokaal </a:t>
            </a:r>
          </a:p>
        </p:txBody>
      </p:sp>
      <p:pic>
        <p:nvPicPr>
          <p:cNvPr id="4" name="Afbeelding 3"/>
          <p:cNvPicPr/>
          <p:nvPr/>
        </p:nvPicPr>
        <p:blipFill>
          <a:blip r:embed="rId2"/>
          <a:stretch/>
        </p:blipFill>
        <p:spPr>
          <a:xfrm>
            <a:off x="4972320" y="2286000"/>
            <a:ext cx="5268960" cy="2967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8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Uniek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Zordon</a:t>
            </a:r>
            <a:r>
              <a:rPr lang="nl-BE" dirty="0"/>
              <a:t> is overal</a:t>
            </a:r>
          </a:p>
          <a:p>
            <a:r>
              <a:rPr lang="nl-BE" dirty="0"/>
              <a:t>Plug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play</a:t>
            </a:r>
            <a:endParaRPr lang="nl-BE" dirty="0"/>
          </a:p>
          <a:p>
            <a:r>
              <a:rPr lang="nl-BE" dirty="0"/>
              <a:t>Goedkoop 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4" name="Afbeelding 3"/>
          <p:cNvPicPr/>
          <p:nvPr/>
        </p:nvPicPr>
        <p:blipFill>
          <a:blip r:embed="rId2"/>
          <a:stretch/>
        </p:blipFill>
        <p:spPr>
          <a:xfrm>
            <a:off x="4116960" y="2011680"/>
            <a:ext cx="6124320" cy="3798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019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Zordon’s</a:t>
            </a:r>
            <a:r>
              <a:rPr lang="nl-BE" dirty="0"/>
              <a:t> voordeel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End </a:t>
            </a:r>
            <a:r>
              <a:rPr lang="nl-BE" dirty="0" err="1"/>
              <a:t>to</a:t>
            </a:r>
            <a:r>
              <a:rPr lang="nl-BE" dirty="0"/>
              <a:t> end encryptie</a:t>
            </a: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Privacy</a:t>
            </a: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Betrouwbaar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Opensource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Geen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advertenties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Reputatie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nl-BE" dirty="0"/>
          </a:p>
        </p:txBody>
      </p:sp>
      <p:pic>
        <p:nvPicPr>
          <p:cNvPr id="4" name="Afbeelding 3"/>
          <p:cNvPicPr/>
          <p:nvPr/>
        </p:nvPicPr>
        <p:blipFill>
          <a:blip r:embed="rId2"/>
          <a:stretch/>
        </p:blipFill>
        <p:spPr>
          <a:xfrm>
            <a:off x="5577840" y="2007360"/>
            <a:ext cx="3957480" cy="3836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416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Woord verspreiden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Technologie beurzen</a:t>
            </a:r>
          </a:p>
          <a:p>
            <a:r>
              <a:rPr lang="nl-BE" dirty="0"/>
              <a:t>Radio reclame</a:t>
            </a:r>
          </a:p>
          <a:p>
            <a:r>
              <a:rPr lang="nl-BE" dirty="0"/>
              <a:t>Reclame borden</a:t>
            </a:r>
          </a:p>
          <a:p>
            <a:r>
              <a:rPr lang="nl-BE" dirty="0"/>
              <a:t>Sociale media</a:t>
            </a:r>
          </a:p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001" y="4259053"/>
            <a:ext cx="3546231" cy="215729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33" y="2016456"/>
            <a:ext cx="3660531" cy="24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9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Klanten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r>
              <a:rPr lang="nl-BE" dirty="0"/>
              <a:t>Privacy gericht</a:t>
            </a:r>
          </a:p>
          <a:p>
            <a:r>
              <a:rPr lang="nl-BE" dirty="0" err="1"/>
              <a:t>Techies</a:t>
            </a:r>
            <a:endParaRPr lang="nl-BE" dirty="0"/>
          </a:p>
          <a:p>
            <a:r>
              <a:rPr lang="nl-BE" dirty="0"/>
              <a:t>Klanten van de </a:t>
            </a:r>
            <a:r>
              <a:rPr lang="nl-BE" dirty="0" err="1"/>
              <a:t>concurentie</a:t>
            </a:r>
            <a:endParaRPr lang="nl-BE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8837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Inkomsten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Hardware</a:t>
            </a:r>
          </a:p>
          <a:p>
            <a:r>
              <a:rPr lang="nl-BE" dirty="0"/>
              <a:t>Installatie service</a:t>
            </a:r>
          </a:p>
        </p:txBody>
      </p:sp>
    </p:spTree>
    <p:extLst>
      <p:ext uri="{BB962C8B-B14F-4D97-AF65-F5344CB8AC3E}">
        <p14:creationId xmlns:p14="http://schemas.microsoft.com/office/powerpoint/2010/main" val="357742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Finance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670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Ontwikkelkosten ongeveer 31.000 euro per maand voor 400 </a:t>
            </a:r>
            <a:r>
              <a:rPr lang="nl-NL" dirty="0" err="1"/>
              <a:t>Zordon</a:t>
            </a:r>
            <a:r>
              <a:rPr lang="nl-NL" dirty="0"/>
              <a:t> pakketten</a:t>
            </a:r>
          </a:p>
          <a:p>
            <a:r>
              <a:rPr lang="nl-NL" dirty="0"/>
              <a:t>We verkopen een </a:t>
            </a:r>
            <a:r>
              <a:rPr lang="nl-NL" dirty="0" err="1"/>
              <a:t>Zordon</a:t>
            </a:r>
            <a:r>
              <a:rPr lang="nl-NL" dirty="0"/>
              <a:t> pakket voor 100 euro p/s.</a:t>
            </a:r>
          </a:p>
          <a:p>
            <a:r>
              <a:rPr lang="nl-NL" dirty="0"/>
              <a:t>Losse </a:t>
            </a:r>
            <a:r>
              <a:rPr lang="nl-NL" dirty="0" err="1"/>
              <a:t>Zordon</a:t>
            </a:r>
            <a:r>
              <a:rPr lang="nl-NL" dirty="0"/>
              <a:t> onderdelen zijn ook te koop, maar niet inbegrepen in de financiële analyse</a:t>
            </a:r>
          </a:p>
          <a:p>
            <a:r>
              <a:rPr lang="nl-NL" dirty="0"/>
              <a:t>Onze policy: Als binnen 2 jaar na aankoop een nieuwe versie van </a:t>
            </a:r>
            <a:r>
              <a:rPr lang="nl-NL" dirty="0" err="1"/>
              <a:t>Zordon</a:t>
            </a:r>
            <a:r>
              <a:rPr lang="nl-NL" dirty="0"/>
              <a:t> uitkomt, krijgt de klant deze gratis. De oude versie word verkocht in opkomende marken, ook niet opgenomen in de analyse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63164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Pitch deck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364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7" y="1055077"/>
            <a:ext cx="9936477" cy="4478158"/>
          </a:xfrm>
        </p:spPr>
      </p:pic>
    </p:spTree>
    <p:extLst>
      <p:ext uri="{BB962C8B-B14F-4D97-AF65-F5344CB8AC3E}">
        <p14:creationId xmlns:p14="http://schemas.microsoft.com/office/powerpoint/2010/main" val="22703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4" y="931127"/>
            <a:ext cx="9868693" cy="47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Marketing plan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Keywords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Zordon</a:t>
            </a:r>
            <a:endParaRPr lang="en-US" dirty="0"/>
          </a:p>
          <a:p>
            <a:r>
              <a:rPr lang="en-US" dirty="0" err="1"/>
              <a:t>Zordon</a:t>
            </a:r>
            <a:r>
              <a:rPr lang="en-US" dirty="0"/>
              <a:t> home automation</a:t>
            </a:r>
          </a:p>
          <a:p>
            <a:r>
              <a:rPr lang="en-US" dirty="0"/>
              <a:t>Speech recognition</a:t>
            </a:r>
          </a:p>
          <a:p>
            <a:r>
              <a:rPr lang="en-US" dirty="0" err="1"/>
              <a:t>Domotica</a:t>
            </a:r>
            <a:endParaRPr lang="en-US" dirty="0"/>
          </a:p>
          <a:p>
            <a:r>
              <a:rPr lang="en-US" dirty="0" err="1"/>
              <a:t>IoT</a:t>
            </a:r>
            <a:endParaRPr lang="en-US" dirty="0"/>
          </a:p>
          <a:p>
            <a:r>
              <a:rPr lang="en-US" dirty="0"/>
              <a:t>Speech solution</a:t>
            </a:r>
          </a:p>
          <a:p>
            <a:r>
              <a:rPr lang="en-US" dirty="0" err="1"/>
              <a:t>Zordon</a:t>
            </a:r>
            <a:r>
              <a:rPr lang="en-US" dirty="0"/>
              <a:t> mobile home automation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7972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Platformen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Wordpress</a:t>
            </a:r>
            <a:endParaRPr lang="nl-BE" dirty="0"/>
          </a:p>
          <a:p>
            <a:r>
              <a:rPr lang="nl-BE" dirty="0"/>
              <a:t>Slideshare </a:t>
            </a:r>
          </a:p>
          <a:p>
            <a:r>
              <a:rPr lang="nl-BE" dirty="0"/>
              <a:t>YouTube </a:t>
            </a:r>
          </a:p>
          <a:p>
            <a:r>
              <a:rPr lang="nl-BE" dirty="0"/>
              <a:t>Facebook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068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Blog</a:t>
            </a:r>
            <a:endParaRPr lang="nl-BE" dirty="0"/>
          </a:p>
          <a:p>
            <a:pPr lvl="1"/>
            <a:r>
              <a:rPr lang="nl-BE" dirty="0" err="1"/>
              <a:t>Released</a:t>
            </a:r>
            <a:r>
              <a:rPr lang="nl-BE" dirty="0"/>
              <a:t> content mee op facebook</a:t>
            </a:r>
            <a:endParaRPr lang="nl-BE" dirty="0">
              <a:hlinkClick r:id="rId3"/>
            </a:endParaRPr>
          </a:p>
          <a:p>
            <a:r>
              <a:rPr lang="nl-BE" dirty="0">
                <a:hlinkClick r:id="rId3"/>
              </a:rPr>
              <a:t>Slideshare presentatie</a:t>
            </a:r>
            <a:endParaRPr lang="nl-BE" dirty="0"/>
          </a:p>
          <a:p>
            <a:r>
              <a:rPr lang="nl-BE" dirty="0">
                <a:hlinkClick r:id="rId4"/>
              </a:rPr>
              <a:t>Promotiefilm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265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Analytics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>
                <a:hlinkClick r:id="rId2"/>
              </a:rPr>
              <a:t>Wordpress</a:t>
            </a:r>
            <a:r>
              <a:rPr lang="nl-BE" dirty="0"/>
              <a:t> – 40 Weergaven – 17 Bezoekers</a:t>
            </a:r>
          </a:p>
          <a:p>
            <a:r>
              <a:rPr lang="nl-BE" dirty="0">
                <a:hlinkClick r:id="rId3"/>
              </a:rPr>
              <a:t>Facebook</a:t>
            </a:r>
            <a:r>
              <a:rPr lang="nl-BE" dirty="0"/>
              <a:t> – 82 Betrokkenheid – 24 </a:t>
            </a:r>
            <a:r>
              <a:rPr lang="nl-BE" dirty="0" err="1"/>
              <a:t>Likes</a:t>
            </a:r>
            <a:r>
              <a:rPr lang="nl-BE" dirty="0"/>
              <a:t> – </a:t>
            </a:r>
            <a:r>
              <a:rPr lang="nl-BE"/>
              <a:t>43 weergaven</a:t>
            </a:r>
            <a:endParaRPr lang="nl-BE" dirty="0"/>
          </a:p>
          <a:p>
            <a:r>
              <a:rPr lang="nl-BE" dirty="0"/>
              <a:t>Slideshare – 19 views</a:t>
            </a:r>
          </a:p>
          <a:p>
            <a:r>
              <a:rPr lang="nl-BE" dirty="0"/>
              <a:t>YouTube – 31 views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08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SEO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Zordon</a:t>
            </a:r>
            <a:r>
              <a:rPr lang="en-US" dirty="0"/>
              <a:t> home automation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meeste</a:t>
            </a:r>
            <a:r>
              <a:rPr lang="en-US" dirty="0"/>
              <a:t> </a:t>
            </a:r>
            <a:r>
              <a:rPr lang="en-US" dirty="0" err="1"/>
              <a:t>resultaten</a:t>
            </a:r>
            <a:endParaRPr lang="en-US" dirty="0"/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749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Demo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83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318662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052945" y="2557463"/>
            <a:ext cx="6086110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357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4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714750" y="2630488"/>
            <a:ext cx="4762500" cy="31718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20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Modulair</a:t>
            </a:r>
          </a:p>
        </p:txBody>
      </p:sp>
      <p:pic>
        <p:nvPicPr>
          <p:cNvPr id="4" name="Tijdelijke aanduiding voor inhoud 6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574819" y="2557463"/>
            <a:ext cx="5042362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975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Scalability</a:t>
            </a:r>
            <a:endParaRPr lang="nl-BE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" name="Tijdelijke aanduiding voor inhoud 5"/>
          <p:cNvPicPr>
            <a:picLocks/>
          </p:cNvPicPr>
          <p:nvPr/>
        </p:nvPicPr>
        <p:blipFill>
          <a:blip r:embed="rId2"/>
          <a:stretch/>
        </p:blipFill>
        <p:spPr>
          <a:xfrm>
            <a:off x="2971152" y="2173868"/>
            <a:ext cx="5176800" cy="36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Cloud</a:t>
            </a:r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615346" y="2557463"/>
            <a:ext cx="4961308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5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Mobility</a:t>
            </a:r>
            <a:endParaRPr lang="nl-BE" dirty="0"/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2916682" y="2557463"/>
            <a:ext cx="6358636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046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Lean</a:t>
            </a:r>
            <a:r>
              <a:rPr lang="nl-BE" dirty="0"/>
              <a:t> canvas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595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ch">
  <a:themeElements>
    <a:clrScheme name="Organisch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sch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sc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175</TotalTime>
  <Words>246</Words>
  <Application>Microsoft Office PowerPoint</Application>
  <PresentationFormat>Breedbeeld</PresentationFormat>
  <Paragraphs>91</Paragraphs>
  <Slides>29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4" baseType="lpstr">
      <vt:lpstr>Arial</vt:lpstr>
      <vt:lpstr>Garamond</vt:lpstr>
      <vt:lpstr>Gill Sans MT</vt:lpstr>
      <vt:lpstr>Times New Roman</vt:lpstr>
      <vt:lpstr>Organisch</vt:lpstr>
      <vt:lpstr>PowerPoint-presentatie</vt:lpstr>
      <vt:lpstr>Pitch deck</vt:lpstr>
      <vt:lpstr>PowerPoint-presentatie</vt:lpstr>
      <vt:lpstr>PowerPoint-presentatie</vt:lpstr>
      <vt:lpstr>Modulair</vt:lpstr>
      <vt:lpstr>Scalability</vt:lpstr>
      <vt:lpstr>Cloud</vt:lpstr>
      <vt:lpstr>Mobility</vt:lpstr>
      <vt:lpstr>Lean canvas</vt:lpstr>
      <vt:lpstr>Probleem         Concurrentie</vt:lpstr>
      <vt:lpstr>Probleem          Oplossing</vt:lpstr>
      <vt:lpstr>Zordon weet wat en wanneer?</vt:lpstr>
      <vt:lpstr>Uniek</vt:lpstr>
      <vt:lpstr>Zordon’s voordeel</vt:lpstr>
      <vt:lpstr>Woord verspreiden</vt:lpstr>
      <vt:lpstr>Klanten</vt:lpstr>
      <vt:lpstr>Inkomsten</vt:lpstr>
      <vt:lpstr>Finance</vt:lpstr>
      <vt:lpstr>PowerPoint-presentatie</vt:lpstr>
      <vt:lpstr>PowerPoint-presentatie</vt:lpstr>
      <vt:lpstr>PowerPoint-presentatie</vt:lpstr>
      <vt:lpstr>Marketing plan</vt:lpstr>
      <vt:lpstr>Keywords</vt:lpstr>
      <vt:lpstr>Platformen</vt:lpstr>
      <vt:lpstr>Content</vt:lpstr>
      <vt:lpstr>Analytics</vt:lpstr>
      <vt:lpstr>Resultaten SEO</vt:lpstr>
      <vt:lpstr>Demo</vt:lpstr>
      <vt:lpstr>Einde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Zordon</dc:title>
  <dc:subject/>
  <dc:creator>Franken Boyd [student]</dc:creator>
  <dc:description/>
  <cp:lastModifiedBy>Franken Boyd [student]</cp:lastModifiedBy>
  <cp:revision>25</cp:revision>
  <dcterms:created xsi:type="dcterms:W3CDTF">2017-01-11T12:32:59Z</dcterms:created>
  <dcterms:modified xsi:type="dcterms:W3CDTF">2017-01-12T08:45:30Z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Breedbeeld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